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73" r:id="rId9"/>
    <p:sldId id="274" r:id="rId10"/>
    <p:sldId id="266" r:id="rId11"/>
    <p:sldId id="272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3" autoAdjust="0"/>
    <p:restoredTop sz="93810" autoAdjust="0"/>
  </p:normalViewPr>
  <p:slideViewPr>
    <p:cSldViewPr snapToObjects="1">
      <p:cViewPr>
        <p:scale>
          <a:sx n="77" d="100"/>
          <a:sy n="77" d="100"/>
        </p:scale>
        <p:origin x="1040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34436-B583-4C13-90AE-3AC62AE9B0EB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6FBB-552D-4DD0-AB0D-D64CE9B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5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3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/>
              <a:t>Terminologies</a:t>
            </a:r>
            <a:endParaRPr lang="ko-KR" altLang="en-US" sz="6000" dirty="0">
              <a:latin typeface="Adobe Heiti Std R" pitchFamily="34" charset="-128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129680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Sungjoon Choi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(Neural) Network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42794"/>
            <a:ext cx="3542494" cy="2426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97" y="2443301"/>
            <a:ext cx="4945501" cy="24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 화살표[R] 33"/>
          <p:cNvSpPr/>
          <p:nvPr/>
        </p:nvSpPr>
        <p:spPr>
          <a:xfrm>
            <a:off x="35496" y="2831841"/>
            <a:ext cx="9108504" cy="1770382"/>
          </a:xfrm>
          <a:prstGeom prst="rightArrow">
            <a:avLst>
              <a:gd name="adj1" fmla="val 50000"/>
              <a:gd name="adj2" fmla="val 55534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Artificial Neural Network</a:t>
            </a:r>
            <a:endParaRPr kumimoji="1"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503789" y="1412776"/>
            <a:ext cx="792088" cy="4680520"/>
            <a:chOff x="503789" y="1412776"/>
            <a:chExt cx="792088" cy="4680520"/>
          </a:xfrm>
        </p:grpSpPr>
        <p:sp>
          <p:nvSpPr>
            <p:cNvPr id="3" name="직사각형 2"/>
            <p:cNvSpPr/>
            <p:nvPr/>
          </p:nvSpPr>
          <p:spPr>
            <a:xfrm>
              <a:off x="503789" y="1412776"/>
              <a:ext cx="792088" cy="468052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11801" y="15567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11801" y="227687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11801" y="299695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835696" y="1846040"/>
            <a:ext cx="792088" cy="3815207"/>
            <a:chOff x="1871941" y="1846040"/>
            <a:chExt cx="792088" cy="3815207"/>
          </a:xfrm>
        </p:grpSpPr>
        <p:sp>
          <p:nvSpPr>
            <p:cNvPr id="11" name="직사각형 10"/>
            <p:cNvSpPr/>
            <p:nvPr/>
          </p:nvSpPr>
          <p:spPr>
            <a:xfrm>
              <a:off x="1871941" y="1846040"/>
              <a:ext cx="792088" cy="3815207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979953" y="199005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979953" y="271013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979953" y="34302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496" y="6232248"/>
            <a:ext cx="212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Input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95979" y="6232248"/>
            <a:ext cx="243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Output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6232248"/>
            <a:ext cx="262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Hidden Layers</a:t>
            </a:r>
            <a:endParaRPr kumimoji="1" lang="ko-KR" altLang="en-US" sz="2800" b="1" dirty="0" smtClean="0"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131840" y="2134071"/>
            <a:ext cx="792088" cy="3239146"/>
            <a:chOff x="3240093" y="2134071"/>
            <a:chExt cx="792088" cy="3239146"/>
          </a:xfrm>
        </p:grpSpPr>
        <p:sp>
          <p:nvSpPr>
            <p:cNvPr id="16" name="직사각형 15"/>
            <p:cNvSpPr/>
            <p:nvPr/>
          </p:nvSpPr>
          <p:spPr>
            <a:xfrm>
              <a:off x="3240093" y="2134071"/>
              <a:ext cx="792088" cy="323914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348105" y="227048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348105" y="29905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348105" y="371064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499992" y="2134071"/>
            <a:ext cx="792088" cy="3239146"/>
            <a:chOff x="4608245" y="2134071"/>
            <a:chExt cx="792088" cy="3239146"/>
          </a:xfrm>
        </p:grpSpPr>
        <p:sp>
          <p:nvSpPr>
            <p:cNvPr id="17" name="직사각형 16"/>
            <p:cNvSpPr/>
            <p:nvPr/>
          </p:nvSpPr>
          <p:spPr>
            <a:xfrm>
              <a:off x="4608245" y="2134071"/>
              <a:ext cx="792088" cy="323914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716257" y="228224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716257" y="30023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716257" y="372240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796136" y="2132856"/>
            <a:ext cx="792088" cy="3239146"/>
            <a:chOff x="5976397" y="2132856"/>
            <a:chExt cx="792088" cy="3239146"/>
          </a:xfrm>
        </p:grpSpPr>
        <p:sp>
          <p:nvSpPr>
            <p:cNvPr id="18" name="직사각형 17"/>
            <p:cNvSpPr/>
            <p:nvPr/>
          </p:nvSpPr>
          <p:spPr>
            <a:xfrm>
              <a:off x="5976397" y="2132856"/>
              <a:ext cx="792088" cy="3239146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098627" y="22557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098627" y="297585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6098627" y="369593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092280" y="2566121"/>
            <a:ext cx="792088" cy="2372616"/>
            <a:chOff x="7353475" y="2566121"/>
            <a:chExt cx="792088" cy="2372616"/>
          </a:xfrm>
        </p:grpSpPr>
        <p:sp>
          <p:nvSpPr>
            <p:cNvPr id="19" name="직사각형 18"/>
            <p:cNvSpPr/>
            <p:nvPr/>
          </p:nvSpPr>
          <p:spPr>
            <a:xfrm>
              <a:off x="7353475" y="2566121"/>
              <a:ext cx="792088" cy="237261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7461487" y="27443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7461487" y="346439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7461487" y="418447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8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0" y="1772816"/>
            <a:ext cx="66264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Activation Function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8800"/>
            <a:ext cx="5904656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/ Batch size / Iteration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7281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epoch</a:t>
            </a:r>
            <a:r>
              <a:rPr kumimoji="1" lang="en-US" altLang="ko-KR" sz="2800" dirty="0" smtClean="0">
                <a:latin typeface="+mn-ea"/>
              </a:rPr>
              <a:t>: one forward and backward pass of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all</a:t>
            </a:r>
            <a:r>
              <a:rPr kumimoji="1"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training data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85293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Batch size</a:t>
            </a:r>
            <a:r>
              <a:rPr kumimoji="1" lang="en-US" altLang="ko-KR" sz="2800" dirty="0" smtClean="0">
                <a:latin typeface="+mn-ea"/>
              </a:rPr>
              <a:t>: the number of training examples in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one forward and backward pass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933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iteration</a:t>
            </a:r>
            <a:r>
              <a:rPr kumimoji="1" lang="en-US" altLang="ko-KR" sz="2800" dirty="0" smtClean="0">
                <a:latin typeface="+mn-ea"/>
              </a:rPr>
              <a:t>: number of passes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86916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If we have 55,000 training data, and the batch size is 1,000. Then, we need 55 iterations to complete 1 epoch. 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10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MNIST </a:t>
            </a:r>
            <a:r>
              <a:rPr kumimoji="1" lang="en-US" altLang="ko-KR" sz="1800" dirty="0" smtClean="0"/>
              <a:t>(Mixed National Institute of Standards and Technology)</a:t>
            </a:r>
            <a:endParaRPr kumimoji="1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26" y="1448898"/>
            <a:ext cx="6549348" cy="4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Terminologies are Important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96" y="1689944"/>
            <a:ext cx="637980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1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Input Data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592474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837932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3208046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Output / Class / Label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00990"/>
            <a:ext cx="2448272" cy="16956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900990"/>
            <a:ext cx="1695655" cy="16956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900990"/>
            <a:ext cx="2548115" cy="1695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343800" y="1900990"/>
            <a:ext cx="1440160" cy="1695655"/>
          </a:xfrm>
          <a:prstGeom prst="rect">
            <a:avLst/>
          </a:prstGeom>
        </p:spPr>
      </p:pic>
      <p:sp>
        <p:nvSpPr>
          <p:cNvPr id="7" name="아래쪽 화살표[D] 6"/>
          <p:cNvSpPr/>
          <p:nvPr/>
        </p:nvSpPr>
        <p:spPr>
          <a:xfrm>
            <a:off x="1081436" y="4133238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아래쪽 화살표[D] 7"/>
          <p:cNvSpPr/>
          <p:nvPr/>
        </p:nvSpPr>
        <p:spPr>
          <a:xfrm>
            <a:off x="5463471" y="4133238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아래쪽 화살표[D] 8"/>
          <p:cNvSpPr/>
          <p:nvPr/>
        </p:nvSpPr>
        <p:spPr>
          <a:xfrm>
            <a:off x="3151575" y="4130297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아래쪽 화살표[D] 9"/>
          <p:cNvSpPr/>
          <p:nvPr/>
        </p:nvSpPr>
        <p:spPr>
          <a:xfrm>
            <a:off x="7739844" y="4130297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779" y="4999596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79222" y="4999596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1118" y="5004465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7491" y="4999596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80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/ Learning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17638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81434" y="4888608"/>
            <a:ext cx="2345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Training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1434" y="6074132"/>
            <a:ext cx="1688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Test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6200" y="5481370"/>
            <a:ext cx="2664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Validation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3802" y="5481370"/>
            <a:ext cx="299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(Cross-validation)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36" y="1412776"/>
            <a:ext cx="4200128" cy="3150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6" y="1412776"/>
            <a:ext cx="4200128" cy="31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2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4" y="1556792"/>
            <a:ext cx="5188920" cy="22179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14" y="3908551"/>
            <a:ext cx="4621266" cy="2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79512" y="1273232"/>
            <a:ext cx="792088" cy="323914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1742" y="1449906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1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1742" y="2216371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2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1742" y="2982836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4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524" y="374930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0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84368" y="2965584"/>
            <a:ext cx="792088" cy="2476068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06598" y="314225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006598" y="3908723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006598" y="467518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12204" y="1654771"/>
            <a:ext cx="792088" cy="24760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331640" y="1273232"/>
            <a:ext cx="2292532" cy="3239146"/>
            <a:chOff x="1907704" y="1791622"/>
            <a:chExt cx="2292532" cy="3239146"/>
          </a:xfrm>
        </p:grpSpPr>
        <p:sp>
          <p:nvSpPr>
            <p:cNvPr id="21" name="사다리꼴[T] 20"/>
            <p:cNvSpPr/>
            <p:nvPr/>
          </p:nvSpPr>
          <p:spPr>
            <a:xfrm rot="5400000">
              <a:off x="1434397" y="2264929"/>
              <a:ext cx="3239146" cy="2292532"/>
            </a:xfrm>
            <a:prstGeom prst="trapezoid">
              <a:avLst>
                <a:gd name="adj" fmla="val 1645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80497" y="3149585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smtClean="0">
                  <a:latin typeface="+mn-ea"/>
                </a:rPr>
                <a:t>W</a:t>
              </a:r>
              <a:endParaRPr kumimoji="1" lang="ko-KR" altLang="en-US" sz="2800" b="1" dirty="0" smtClean="0">
                <a:latin typeface="+mn-ea"/>
              </a:endParaRPr>
            </a:p>
          </p:txBody>
        </p:sp>
      </p:grpSp>
      <p:sp>
        <p:nvSpPr>
          <p:cNvPr id="27" name="타원 26"/>
          <p:cNvSpPr/>
          <p:nvPr/>
        </p:nvSpPr>
        <p:spPr>
          <a:xfrm>
            <a:off x="4026890" y="186209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26890" y="2628559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26890" y="339502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12204" y="4337308"/>
            <a:ext cx="792088" cy="247606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86015" y="5286516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+mn-ea"/>
              </a:rPr>
              <a:t>b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68144" y="2969156"/>
            <a:ext cx="792088" cy="247606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990374" y="314583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990374" y="3912295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990374" y="467876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42" name="다이아몬드 41"/>
          <p:cNvSpPr/>
          <p:nvPr/>
        </p:nvSpPr>
        <p:spPr>
          <a:xfrm>
            <a:off x="4816788" y="3749300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 smtClean="0">
                <a:solidFill>
                  <a:schemeClr val="tx1"/>
                </a:solidFill>
              </a:rPr>
              <a:t>+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44" name="다이아몬드 43"/>
          <p:cNvSpPr/>
          <p:nvPr/>
        </p:nvSpPr>
        <p:spPr>
          <a:xfrm>
            <a:off x="6820129" y="3783503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</a:rPr>
              <a:t>ReLu</a:t>
            </a:r>
            <a:endParaRPr kumimoji="1" lang="ko-KR" altLang="en-US" sz="1050" dirty="0" err="1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45" y="4581128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Input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63688" y="3140968"/>
            <a:ext cx="141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Weight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03608" y="5733256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Bias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96336" y="5471646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Output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en-US" altLang="ko-KR"/>
              <a:t>Basic Single Layer Network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3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4" grpId="0"/>
      <p:bldP spid="36" grpId="0" animBg="1"/>
      <p:bldP spid="37" grpId="0" animBg="1"/>
      <p:bldP spid="38" grpId="0" animBg="1"/>
      <p:bldP spid="39" grpId="0" animBg="1"/>
      <p:bldP spid="42" grpId="0" animBg="1"/>
      <p:bldP spid="44" grpId="0" animBg="1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Single Layer Network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8" y="1544482"/>
            <a:ext cx="4424892" cy="26766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713072" y="1616490"/>
                <a:ext cx="24593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1616490"/>
                <a:ext cx="245932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475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733215" y="2111779"/>
                <a:ext cx="2110899" cy="116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W: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15" y="2111779"/>
                <a:ext cx="2110899" cy="1160895"/>
              </a:xfrm>
              <a:prstGeom prst="rect">
                <a:avLst/>
              </a:prstGeom>
              <a:blipFill rotWithShape="0">
                <a:blip r:embed="rId4"/>
                <a:stretch>
                  <a:fillRect l="-2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713072" y="3416690"/>
                <a:ext cx="19062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Bias: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3416690"/>
                <a:ext cx="190629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95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/>
          <p:cNvGrpSpPr/>
          <p:nvPr/>
        </p:nvGrpSpPr>
        <p:grpSpPr>
          <a:xfrm>
            <a:off x="1288375" y="4352794"/>
            <a:ext cx="552844" cy="1728192"/>
            <a:chOff x="899592" y="4221088"/>
            <a:chExt cx="792088" cy="2476068"/>
          </a:xfrm>
        </p:grpSpPr>
        <p:sp>
          <p:nvSpPr>
            <p:cNvPr id="8" name="직사각형 7"/>
            <p:cNvSpPr/>
            <p:nvPr/>
          </p:nvSpPr>
          <p:spPr>
            <a:xfrm>
              <a:off x="899592" y="4221088"/>
              <a:ext cx="792088" cy="2476068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014278" y="442841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014278" y="51948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14278" y="596134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239887" y="4352794"/>
            <a:ext cx="552844" cy="1728192"/>
            <a:chOff x="3923928" y="4221088"/>
            <a:chExt cx="792088" cy="2476068"/>
          </a:xfrm>
        </p:grpSpPr>
        <p:sp>
          <p:nvSpPr>
            <p:cNvPr id="15" name="직사각형 14"/>
            <p:cNvSpPr/>
            <p:nvPr/>
          </p:nvSpPr>
          <p:spPr>
            <a:xfrm>
              <a:off x="3923928" y="4221088"/>
              <a:ext cx="792088" cy="24760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046158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046158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046158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91399" y="4352794"/>
            <a:ext cx="552844" cy="1728192"/>
            <a:chOff x="6802616" y="4221088"/>
            <a:chExt cx="792088" cy="2476068"/>
          </a:xfrm>
        </p:grpSpPr>
        <p:sp>
          <p:nvSpPr>
            <p:cNvPr id="19" name="직사각형 18"/>
            <p:cNvSpPr/>
            <p:nvPr/>
          </p:nvSpPr>
          <p:spPr>
            <a:xfrm>
              <a:off x="6802616" y="4221088"/>
              <a:ext cx="792088" cy="247606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6924846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924846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924846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22738" y="6178200"/>
                <a:ext cx="241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8" y="6178200"/>
                <a:ext cx="24126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380517" y="6178200"/>
                <a:ext cx="2144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7" y="6178200"/>
                <a:ext cx="21449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6539645" y="6165625"/>
                <a:ext cx="18772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45" y="6165625"/>
                <a:ext cx="187724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Rounded MT Bold"/>
        <a:ea typeface="맑은 고딕"/>
        <a:cs typeface=""/>
      </a:majorFont>
      <a:minorFont>
        <a:latin typeface="Microsoft JhengHe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sz="2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2026</TotalTime>
  <Words>172</Words>
  <Application>Microsoft Macintosh PowerPoint</Application>
  <PresentationFormat>화면 슬라이드 쇼(4:3)</PresentationFormat>
  <Paragraphs>54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Adobe Heiti Std R</vt:lpstr>
      <vt:lpstr>Arial Rounded MT Bold</vt:lpstr>
      <vt:lpstr>Cambria Math</vt:lpstr>
      <vt:lpstr>Microsoft JhengHei</vt:lpstr>
      <vt:lpstr>Arial</vt:lpstr>
      <vt:lpstr>Office 테마</vt:lpstr>
      <vt:lpstr>Terminologies</vt:lpstr>
      <vt:lpstr>Terminologies are Important</vt:lpstr>
      <vt:lpstr>Input Data</vt:lpstr>
      <vt:lpstr>Output / Class / Label</vt:lpstr>
      <vt:lpstr>Training / Learning</vt:lpstr>
      <vt:lpstr>Dataset</vt:lpstr>
      <vt:lpstr>Neuron</vt:lpstr>
      <vt:lpstr>Basic Single Layer Network</vt:lpstr>
      <vt:lpstr>Basic Single Layer Network</vt:lpstr>
      <vt:lpstr>(Neural) Network</vt:lpstr>
      <vt:lpstr>Artificial Neural Network</vt:lpstr>
      <vt:lpstr>Multi-Layer Perceptron</vt:lpstr>
      <vt:lpstr>Activation Function</vt:lpstr>
      <vt:lpstr>Epoch / Batch size / Iteration</vt:lpstr>
      <vt:lpstr>MNIST (Mixed National Institute of Standards and Technology)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Microsoft Corporation</dc:creator>
  <cp:lastModifiedBy>최성준</cp:lastModifiedBy>
  <cp:revision>132</cp:revision>
  <dcterms:created xsi:type="dcterms:W3CDTF">2006-10-05T04:04:58Z</dcterms:created>
  <dcterms:modified xsi:type="dcterms:W3CDTF">2016-04-13T05:15:18Z</dcterms:modified>
</cp:coreProperties>
</file>